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handoutMasterIdLst>
    <p:handoutMasterId r:id="rId12"/>
  </p:handoutMasterIdLst>
  <p:sldIdLst>
    <p:sldId id="256" r:id="rId2"/>
    <p:sldId id="265" r:id="rId3"/>
    <p:sldId id="264" r:id="rId4"/>
    <p:sldId id="260" r:id="rId5"/>
    <p:sldId id="259" r:id="rId6"/>
    <p:sldId id="257" r:id="rId7"/>
    <p:sldId id="258" r:id="rId8"/>
    <p:sldId id="261" r:id="rId9"/>
    <p:sldId id="262" r:id="rId10"/>
    <p:sldId id="263" r:id="rId11"/>
  </p:sldIdLst>
  <p:sldSz cx="9144000" cy="6858000" type="screen4x3"/>
  <p:notesSz cx="6858000" cy="9220200"/>
  <p:embeddedFontLst>
    <p:embeddedFont>
      <p:font typeface="Wingdings 3" panose="05040102010807070707" pitchFamily="18" charset="2"/>
      <p:regular r:id="rId13"/>
    </p:embeddedFont>
    <p:embeddedFont>
      <p:font typeface="Book Antiqua" panose="02040602050305030304" pitchFamily="18" charset="0"/>
      <p:regular r:id="rId14"/>
      <p:bold r:id="rId15"/>
      <p:italic r:id="rId16"/>
      <p:boldItalic r:id="rId17"/>
    </p:embeddedFont>
    <p:embeddedFont>
      <p:font typeface="Wingdings 2" panose="05020102010507070707" pitchFamily="18" charset="2"/>
      <p:regular r:id="rId18"/>
    </p:embeddedFont>
    <p:embeddedFont>
      <p:font typeface="Lucida Sans" panose="020B060203050402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010"/>
          </a:xfrm>
          <a:prstGeom prst="rect">
            <a:avLst/>
          </a:prstGeom>
        </p:spPr>
        <p:txBody>
          <a:bodyPr vert="horz" lIns="91863" tIns="45932" rIns="91863" bIns="459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1010"/>
          </a:xfrm>
          <a:prstGeom prst="rect">
            <a:avLst/>
          </a:prstGeom>
        </p:spPr>
        <p:txBody>
          <a:bodyPr vert="horz" lIns="91863" tIns="45932" rIns="91863" bIns="45932" rtlCol="0"/>
          <a:lstStyle>
            <a:lvl1pPr algn="r">
              <a:defRPr sz="1200"/>
            </a:lvl1pPr>
          </a:lstStyle>
          <a:p>
            <a:fld id="{A00146F7-B520-453F-BF5E-D0D35581BC6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590"/>
            <a:ext cx="2971800" cy="461010"/>
          </a:xfrm>
          <a:prstGeom prst="rect">
            <a:avLst/>
          </a:prstGeom>
        </p:spPr>
        <p:txBody>
          <a:bodyPr vert="horz" lIns="91863" tIns="45932" rIns="91863" bIns="459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57590"/>
            <a:ext cx="2971800" cy="461010"/>
          </a:xfrm>
          <a:prstGeom prst="rect">
            <a:avLst/>
          </a:prstGeom>
        </p:spPr>
        <p:txBody>
          <a:bodyPr vert="horz" lIns="91863" tIns="45932" rIns="91863" bIns="45932" rtlCol="0" anchor="b"/>
          <a:lstStyle>
            <a:lvl1pPr algn="r">
              <a:defRPr sz="1200"/>
            </a:lvl1pPr>
          </a:lstStyle>
          <a:p>
            <a:fld id="{EDD46D4D-A4B3-4251-B997-496FE96F3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50000" contras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7CFB8BF-0801-4F71-AA5A-8B1A8EA75DC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4C99150-79F6-4DA4-B436-AFEAF4AA1F2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381000"/>
            <a:ext cx="8229600" cy="4267200"/>
          </a:xfrm>
        </p:spPr>
        <p:txBody>
          <a:bodyPr>
            <a:noAutofit/>
          </a:bodyPr>
          <a:lstStyle/>
          <a:p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>Paul</a:t>
            </a:r>
            <a:br>
              <a:rPr lang="en-US" sz="7200" dirty="0" smtClean="0"/>
            </a:br>
            <a:r>
              <a:rPr lang="en-US" sz="7200" dirty="0" smtClean="0"/>
              <a:t> </a:t>
            </a:r>
            <a:r>
              <a:rPr lang="en-US" sz="7200" dirty="0" smtClean="0"/>
              <a:t>among the philosophers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89367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>
            <a:normAutofit/>
          </a:bodyPr>
          <a:lstStyle/>
          <a:p>
            <a:r>
              <a:rPr lang="en-US" dirty="0" smtClean="0"/>
              <a:t>What Philosophers Did Paul Speak with?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u="sng" dirty="0" smtClean="0"/>
              <a:t>Epicureans</a:t>
            </a:r>
            <a:r>
              <a:rPr lang="en-US" dirty="0" smtClean="0"/>
              <a:t> &amp; </a:t>
            </a:r>
            <a:r>
              <a:rPr lang="en-US" u="sng" dirty="0" smtClean="0"/>
              <a:t>Stoics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200" dirty="0" smtClean="0"/>
              <a:t>(While both philosophies were well known in the 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century, </a:t>
            </a:r>
            <a:r>
              <a:rPr lang="en-US" sz="3200" u="sng" dirty="0" smtClean="0"/>
              <a:t>Stoicism</a:t>
            </a:r>
            <a:r>
              <a:rPr lang="en-US" sz="3200" dirty="0" smtClean="0"/>
              <a:t> was dominant which is why Paul mainly addresses the Stoics.) 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390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r>
              <a:rPr lang="en-US" u="sng" dirty="0" smtClean="0"/>
              <a:t>Where</a:t>
            </a:r>
            <a:r>
              <a:rPr lang="en-US" dirty="0" smtClean="0"/>
              <a:t> Did Paul Meet</a:t>
            </a:r>
            <a:br>
              <a:rPr lang="en-US" dirty="0" smtClean="0"/>
            </a:br>
            <a:r>
              <a:rPr lang="en-US" dirty="0" smtClean="0"/>
              <a:t>and Speak with Philosophers?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Answer One:  </a:t>
            </a:r>
            <a:r>
              <a:rPr lang="en-US" u="sng" dirty="0" smtClean="0"/>
              <a:t>Acts 17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Answer Two:  </a:t>
            </a:r>
            <a:r>
              <a:rPr lang="en-US" u="sng" dirty="0" smtClean="0"/>
              <a:t>Mars Hill</a:t>
            </a:r>
            <a:r>
              <a:rPr lang="en-US" dirty="0" smtClean="0"/>
              <a:t> (also known as </a:t>
            </a:r>
            <a:r>
              <a:rPr lang="en-US" u="sng" dirty="0" smtClean="0"/>
              <a:t>the Areopagus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29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Mars Hill = </a:t>
            </a:r>
            <a:r>
              <a:rPr lang="en-US" dirty="0" err="1" smtClean="0"/>
              <a:t>Areopagus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94584"/>
            <a:ext cx="8229600" cy="5062557"/>
          </a:xfrm>
        </p:spPr>
      </p:pic>
    </p:spTree>
    <p:extLst>
      <p:ext uri="{BB962C8B-B14F-4D97-AF65-F5344CB8AC3E}">
        <p14:creationId xmlns:p14="http://schemas.microsoft.com/office/powerpoint/2010/main" val="251433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</a:t>
            </a:r>
            <a:r>
              <a:rPr lang="en-US" dirty="0" smtClean="0"/>
              <a:t>is Mars Hill?  Athens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95400"/>
            <a:ext cx="8991600" cy="5410200"/>
          </a:xfr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4876800" y="3276600"/>
            <a:ext cx="457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86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Quotable Quotes: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520940" cy="479904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“Whatever things were rightly said among all men are the property of us Christians” –Justin Martyr</a:t>
            </a:r>
          </a:p>
          <a:p>
            <a:pPr marL="137160" indent="0">
              <a:buNone/>
            </a:pPr>
            <a:endParaRPr lang="en-US" dirty="0" smtClean="0"/>
          </a:p>
          <a:p>
            <a:r>
              <a:rPr lang="en-US" dirty="0" smtClean="0"/>
              <a:t>“Truth is one” –Clement of Alexandria</a:t>
            </a:r>
          </a:p>
          <a:p>
            <a:pPr marL="137160" indent="0">
              <a:buNone/>
            </a:pPr>
            <a:endParaRPr lang="en-US" dirty="0"/>
          </a:p>
          <a:p>
            <a:r>
              <a:rPr lang="en-US" dirty="0" smtClean="0"/>
              <a:t>“Truth is truth, whether from the lips of Jesus or Balaam” –George MacDonald</a:t>
            </a:r>
          </a:p>
          <a:p>
            <a:pPr marL="137160" indent="0">
              <a:buNone/>
            </a:pPr>
            <a:endParaRPr lang="en-US" dirty="0"/>
          </a:p>
          <a:p>
            <a:r>
              <a:rPr lang="en-US" dirty="0" smtClean="0"/>
              <a:t>“</a:t>
            </a:r>
            <a:r>
              <a:rPr lang="en-US" b="1" dirty="0" smtClean="0"/>
              <a:t>All truth is God’s truth</a:t>
            </a:r>
            <a:r>
              <a:rPr lang="en-US" dirty="0" smtClean="0"/>
              <a:t>” –Arthur Holmes</a:t>
            </a:r>
          </a:p>
          <a:p>
            <a:endParaRPr lang="en-US" dirty="0"/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98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2438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</a:t>
            </a:r>
            <a:r>
              <a:rPr lang="en-US" dirty="0" err="1" smtClean="0"/>
              <a:t>Quotables</a:t>
            </a:r>
            <a:r>
              <a:rPr lang="en-US" dirty="0" smtClean="0"/>
              <a:t>: </a:t>
            </a:r>
            <a:r>
              <a:rPr lang="en-US" dirty="0" smtClean="0"/>
              <a:t>When Paul Witnesses to Stoics he actually quotes from ancient </a:t>
            </a:r>
            <a:r>
              <a:rPr lang="en-US" dirty="0" smtClean="0"/>
              <a:t>Stoic </a:t>
            </a:r>
            <a:r>
              <a:rPr lang="en-US" dirty="0" smtClean="0"/>
              <a:t>Philosophers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95600"/>
            <a:ext cx="8229600" cy="3200400"/>
          </a:xfrm>
        </p:spPr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b="1" i="1" dirty="0" smtClean="0">
                <a:solidFill>
                  <a:srgbClr val="FF0000"/>
                </a:solidFill>
              </a:rPr>
              <a:t>In him we live and move and have our being</a:t>
            </a:r>
            <a:r>
              <a:rPr lang="en-US" dirty="0" smtClean="0"/>
              <a:t>”* –</a:t>
            </a:r>
            <a:r>
              <a:rPr lang="en-US" dirty="0" err="1" smtClean="0"/>
              <a:t>Epimenides</a:t>
            </a:r>
            <a:r>
              <a:rPr lang="en-US" dirty="0" smtClean="0"/>
              <a:t> (Acts 17:28a)     </a:t>
            </a:r>
            <a:r>
              <a:rPr lang="en-US" sz="2200" dirty="0" smtClean="0"/>
              <a:t>[*</a:t>
            </a:r>
            <a:r>
              <a:rPr lang="en-US" sz="2200" i="1" dirty="0" smtClean="0"/>
              <a:t>God, in other words, is an immanent and omnipresent Spirit who causes and sustains our existence</a:t>
            </a:r>
            <a:r>
              <a:rPr lang="en-US" sz="2200" dirty="0" smtClean="0"/>
              <a:t>]</a:t>
            </a:r>
            <a:endParaRPr lang="en-US" sz="3600" dirty="0" smtClean="0"/>
          </a:p>
          <a:p>
            <a:pPr marL="137160" indent="0">
              <a:buNone/>
            </a:pPr>
            <a:endParaRPr lang="en-US" dirty="0"/>
          </a:p>
          <a:p>
            <a:r>
              <a:rPr lang="en-US" dirty="0" smtClean="0"/>
              <a:t>“</a:t>
            </a:r>
            <a:r>
              <a:rPr lang="en-US" b="1" i="1" dirty="0" smtClean="0">
                <a:solidFill>
                  <a:srgbClr val="FF0000"/>
                </a:solidFill>
              </a:rPr>
              <a:t>We also are His offspring</a:t>
            </a:r>
            <a:r>
              <a:rPr lang="en-US" dirty="0"/>
              <a:t>”* – Cleanthes </a:t>
            </a:r>
            <a:r>
              <a:rPr lang="en-US" dirty="0" smtClean="0"/>
              <a:t>(Acts 17:28b)     </a:t>
            </a:r>
            <a:r>
              <a:rPr lang="en-US" sz="2000" dirty="0" smtClean="0"/>
              <a:t>[*</a:t>
            </a:r>
            <a:r>
              <a:rPr lang="en-US" sz="2000" i="1" dirty="0" smtClean="0"/>
              <a:t>We, in other words, are made in God’s image</a:t>
            </a:r>
            <a:r>
              <a:rPr lang="en-US" sz="2000" dirty="0" smtClean="0"/>
              <a:t>]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69350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dirty="0" smtClean="0"/>
              <a:t>Myth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42560"/>
          </a:xfrm>
        </p:spPr>
        <p:txBody>
          <a:bodyPr/>
          <a:lstStyle/>
          <a:p>
            <a:r>
              <a:rPr lang="en-US" i="1" dirty="0" smtClean="0"/>
              <a:t>Where was Paul in Acts 17?   </a:t>
            </a:r>
          </a:p>
          <a:p>
            <a:r>
              <a:rPr lang="en-US" i="1" dirty="0" smtClean="0"/>
              <a:t>ATHENS</a:t>
            </a:r>
          </a:p>
          <a:p>
            <a:r>
              <a:rPr lang="en-US" i="1" dirty="0" smtClean="0"/>
              <a:t>Where was Paul in Acts 18?</a:t>
            </a:r>
          </a:p>
          <a:p>
            <a:r>
              <a:rPr lang="en-US" i="1" dirty="0" smtClean="0"/>
              <a:t>CORINTH</a:t>
            </a:r>
          </a:p>
          <a:p>
            <a:r>
              <a:rPr lang="en-US" i="1" dirty="0" smtClean="0"/>
              <a:t>Observation: In </a:t>
            </a:r>
            <a:r>
              <a:rPr lang="en-US" i="1" u="sng" dirty="0" smtClean="0"/>
              <a:t>Athens</a:t>
            </a:r>
            <a:r>
              <a:rPr lang="en-US" i="1" dirty="0" smtClean="0"/>
              <a:t> Paul quoted pagan philosophers; in </a:t>
            </a:r>
            <a:r>
              <a:rPr lang="en-US" i="1" u="sng" dirty="0" smtClean="0"/>
              <a:t>Corinth</a:t>
            </a:r>
            <a:r>
              <a:rPr lang="en-US" i="1" dirty="0" smtClean="0"/>
              <a:t> he “determined to know nothing but Christ and him crucified” (1Cor2:2)</a:t>
            </a:r>
          </a:p>
          <a:p>
            <a:r>
              <a:rPr lang="en-US" i="1" dirty="0" smtClean="0"/>
              <a:t>CONCLUSION: Paul repented/rejected/repudiated what he did in Athens &amp; so we today must have </a:t>
            </a:r>
            <a:r>
              <a:rPr lang="en-US" i="1" u="sng" dirty="0" smtClean="0"/>
              <a:t>nothing</a:t>
            </a:r>
            <a:r>
              <a:rPr lang="en-US" i="1" dirty="0" smtClean="0"/>
              <a:t> to do with pagan literature or learning &amp; only use the Bible in our thinking and evangelism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2135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 Busted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137160" indent="0">
              <a:buNone/>
            </a:pPr>
            <a:endParaRPr lang="en-US" dirty="0"/>
          </a:p>
          <a:p>
            <a:r>
              <a:rPr lang="en-US" sz="3600" dirty="0" smtClean="0"/>
              <a:t>If what </a:t>
            </a:r>
            <a:r>
              <a:rPr lang="en-US" sz="3600" dirty="0"/>
              <a:t>Paul did in Athens was wrong, why then does Luke portray it as a resounding success (given the hardness of the soil) in Acts 17:32b, </a:t>
            </a:r>
            <a:r>
              <a:rPr lang="en-US" sz="3600" dirty="0" smtClean="0"/>
              <a:t>34?</a:t>
            </a:r>
            <a:endParaRPr lang="en-US" sz="3600" dirty="0"/>
          </a:p>
          <a:p>
            <a:pPr marL="137160" indent="0">
              <a:buNone/>
            </a:pPr>
            <a:endParaRPr lang="en-US" dirty="0"/>
          </a:p>
          <a:p>
            <a:r>
              <a:rPr lang="en-US" sz="3600" dirty="0"/>
              <a:t>If what Paul did in Athens was wrong, why then does </a:t>
            </a:r>
            <a:r>
              <a:rPr lang="en-US" sz="3600" dirty="0" smtClean="0"/>
              <a:t>Paul </a:t>
            </a:r>
            <a:r>
              <a:rPr lang="en-US" sz="3600" dirty="0"/>
              <a:t>keep </a:t>
            </a:r>
            <a:r>
              <a:rPr lang="en-US" sz="3600" dirty="0" smtClean="0"/>
              <a:t>right on </a:t>
            </a:r>
            <a:r>
              <a:rPr lang="en-US" sz="3600" dirty="0"/>
              <a:t>doing </a:t>
            </a:r>
            <a:r>
              <a:rPr lang="en-US" sz="3600" dirty="0" smtClean="0"/>
              <a:t>it? I.e., Paul continues to quote other pagan thinkers, including later in 1</a:t>
            </a:r>
            <a:r>
              <a:rPr lang="en-US" sz="3600" baseline="30000" dirty="0" smtClean="0"/>
              <a:t>st</a:t>
            </a:r>
            <a:r>
              <a:rPr lang="en-US" sz="3600" dirty="0" smtClean="0"/>
              <a:t> Corinthians where he </a:t>
            </a:r>
            <a:r>
              <a:rPr lang="en-US" sz="3600" dirty="0"/>
              <a:t>supposedly </a:t>
            </a:r>
            <a:r>
              <a:rPr lang="en-US" sz="3600" dirty="0" smtClean="0"/>
              <a:t>rejected/repudiated doing this! The fact is </a:t>
            </a:r>
            <a:r>
              <a:rPr lang="en-US" sz="3600" smtClean="0"/>
              <a:t>that non-Christians </a:t>
            </a:r>
            <a:r>
              <a:rPr lang="en-US" sz="3600" dirty="0" smtClean="0"/>
              <a:t>often say things that are true.</a:t>
            </a:r>
          </a:p>
          <a:p>
            <a:pPr marL="137160" indent="0">
              <a:buNone/>
            </a:pPr>
            <a:endParaRPr lang="en-US" sz="3600" dirty="0" smtClean="0"/>
          </a:p>
          <a:p>
            <a:r>
              <a:rPr lang="en-US" sz="3600" dirty="0" smtClean="0"/>
              <a:t>“</a:t>
            </a:r>
            <a:r>
              <a:rPr lang="en-US" sz="3600" b="1" i="1" dirty="0" smtClean="0">
                <a:solidFill>
                  <a:srgbClr val="FF0000"/>
                </a:solidFill>
              </a:rPr>
              <a:t>Bad </a:t>
            </a:r>
            <a:r>
              <a:rPr lang="en-US" sz="3600" b="1" i="1" dirty="0">
                <a:solidFill>
                  <a:srgbClr val="FF0000"/>
                </a:solidFill>
              </a:rPr>
              <a:t>company corrupts good morals</a:t>
            </a:r>
            <a:r>
              <a:rPr lang="en-US" sz="3600" dirty="0"/>
              <a:t>” –Menander (1 </a:t>
            </a:r>
            <a:r>
              <a:rPr lang="en-US" sz="3600" dirty="0" err="1"/>
              <a:t>Cor</a:t>
            </a:r>
            <a:r>
              <a:rPr lang="en-US" sz="3600" dirty="0"/>
              <a:t> 15:33</a:t>
            </a:r>
            <a:r>
              <a:rPr lang="en-US" sz="3600" dirty="0" smtClean="0"/>
              <a:t>)</a:t>
            </a:r>
          </a:p>
          <a:p>
            <a:pPr marL="137160" indent="0">
              <a:buNone/>
            </a:pPr>
            <a:endParaRPr lang="en-US" sz="3600" dirty="0" smtClean="0"/>
          </a:p>
          <a:p>
            <a:r>
              <a:rPr lang="en-US" sz="3600" dirty="0" smtClean="0"/>
              <a:t>“</a:t>
            </a:r>
            <a:r>
              <a:rPr lang="en-US" sz="3600" b="1" i="1" dirty="0" smtClean="0">
                <a:solidFill>
                  <a:srgbClr val="FF0000"/>
                </a:solidFill>
              </a:rPr>
              <a:t>All Cretans are liars</a:t>
            </a:r>
            <a:r>
              <a:rPr lang="en-US" sz="3600" dirty="0" smtClean="0"/>
              <a:t>”—</a:t>
            </a:r>
            <a:r>
              <a:rPr lang="en-US" sz="3600" dirty="0" err="1" smtClean="0"/>
              <a:t>Epimenides</a:t>
            </a:r>
            <a:r>
              <a:rPr lang="en-US" sz="3600" dirty="0" smtClean="0"/>
              <a:t> (Tit 1:12)</a:t>
            </a:r>
            <a:endParaRPr lang="en-US" sz="3600" dirty="0"/>
          </a:p>
          <a:p>
            <a:pPr marL="137160" indent="0">
              <a:buNone/>
            </a:pPr>
            <a:endParaRPr lang="en-US" dirty="0"/>
          </a:p>
        </p:txBody>
      </p:sp>
      <p:pic>
        <p:nvPicPr>
          <p:cNvPr id="5" name="MS900097484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9800" y="7620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Paul is thus a model of: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0916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___________________________ </a:t>
            </a:r>
            <a:r>
              <a:rPr lang="en-US" b="1" dirty="0" smtClean="0">
                <a:solidFill>
                  <a:srgbClr val="FF0000"/>
                </a:solidFill>
              </a:rPr>
              <a:t>(fill in the blank*)</a:t>
            </a:r>
          </a:p>
          <a:p>
            <a:r>
              <a:rPr lang="en-US" dirty="0" smtClean="0"/>
              <a:t>Being “all things to all men”</a:t>
            </a:r>
          </a:p>
          <a:p>
            <a:r>
              <a:rPr lang="en-US" dirty="0" smtClean="0"/>
              <a:t>Being a Jew to the Jews (e.g., </a:t>
            </a:r>
            <a:r>
              <a:rPr lang="en-US" b="1" u="sng" dirty="0" smtClean="0"/>
              <a:t>Acts 13</a:t>
            </a:r>
            <a:r>
              <a:rPr lang="en-US" dirty="0" smtClean="0"/>
              <a:t>)</a:t>
            </a:r>
          </a:p>
          <a:p>
            <a:r>
              <a:rPr lang="en-US" dirty="0" smtClean="0"/>
              <a:t>Being a Greek to the Greeks (e.g., </a:t>
            </a:r>
            <a:r>
              <a:rPr lang="en-US" b="1" u="sng" dirty="0" smtClean="0"/>
              <a:t>Acts 17</a:t>
            </a:r>
            <a:r>
              <a:rPr lang="en-US" dirty="0" smtClean="0"/>
              <a:t>)</a:t>
            </a:r>
          </a:p>
          <a:p>
            <a:r>
              <a:rPr lang="en-US" dirty="0" smtClean="0"/>
              <a:t>Understanding the beliefs and world view of his audience</a:t>
            </a:r>
          </a:p>
          <a:p>
            <a:r>
              <a:rPr lang="en-US" dirty="0" smtClean="0"/>
              <a:t>Building bridges for the Gospel on shared common ground (e.g., Scripture with Jews or General Revelation with Greeks)</a:t>
            </a:r>
          </a:p>
          <a:p>
            <a:pPr marL="137160" indent="0">
              <a:buNone/>
            </a:pP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sz="1900" dirty="0" smtClean="0">
                <a:solidFill>
                  <a:srgbClr val="FF0000"/>
                </a:solidFill>
              </a:rPr>
              <a:t>the word you need to fill in the blank can be found in the textbook </a:t>
            </a:r>
          </a:p>
          <a:p>
            <a:pPr marL="137160" indent="0">
              <a:buNone/>
            </a:pP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smtClean="0">
                <a:solidFill>
                  <a:srgbClr val="FF0000"/>
                </a:solidFill>
              </a:rPr>
              <a:t>      (</a:t>
            </a:r>
            <a:r>
              <a:rPr lang="en-US" sz="1900" b="1" dirty="0" smtClean="0">
                <a:solidFill>
                  <a:srgbClr val="FF0000"/>
                </a:solidFill>
              </a:rPr>
              <a:t>pp. 130, 133 in the 1</a:t>
            </a:r>
            <a:r>
              <a:rPr lang="en-US" sz="1900" b="1" baseline="30000" dirty="0" smtClean="0">
                <a:solidFill>
                  <a:srgbClr val="FF0000"/>
                </a:solidFill>
              </a:rPr>
              <a:t>st</a:t>
            </a:r>
            <a:r>
              <a:rPr lang="en-US" sz="1900" b="1" dirty="0" smtClean="0">
                <a:solidFill>
                  <a:srgbClr val="FF0000"/>
                </a:solidFill>
              </a:rPr>
              <a:t> edition; or p. 177 in the 2</a:t>
            </a:r>
            <a:r>
              <a:rPr lang="en-US" sz="1900" b="1" baseline="30000" dirty="0" smtClean="0">
                <a:solidFill>
                  <a:srgbClr val="FF0000"/>
                </a:solidFill>
              </a:rPr>
              <a:t>nd</a:t>
            </a:r>
            <a:r>
              <a:rPr lang="en-US" sz="1900" b="1" dirty="0" smtClean="0">
                <a:solidFill>
                  <a:srgbClr val="FF0000"/>
                </a:solidFill>
              </a:rPr>
              <a:t> edition</a:t>
            </a:r>
            <a:r>
              <a:rPr lang="en-US" sz="1900" dirty="0" smtClean="0">
                <a:solidFill>
                  <a:srgbClr val="FF0000"/>
                </a:solidFill>
              </a:rPr>
              <a:t>) </a:t>
            </a:r>
            <a:endParaRPr lang="en-US" sz="1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9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222</TotalTime>
  <Words>460</Words>
  <Application>Microsoft Office PowerPoint</Application>
  <PresentationFormat>On-screen Show (4:3)</PresentationFormat>
  <Paragraphs>43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Wingdings 3</vt:lpstr>
      <vt:lpstr>Book Antiqua</vt:lpstr>
      <vt:lpstr>Wingdings</vt:lpstr>
      <vt:lpstr>Wingdings 2</vt:lpstr>
      <vt:lpstr>Lucida Sans</vt:lpstr>
      <vt:lpstr>Calibri</vt:lpstr>
      <vt:lpstr>Apex</vt:lpstr>
      <vt:lpstr>    Paul  among the philosophers</vt:lpstr>
      <vt:lpstr>What Philosophers Did Paul Speak with?  Epicureans &amp; Stoics  (While both philosophies were well known in the 1st century, Stoicism was dominant which is why Paul mainly addresses the Stoics.)  </vt:lpstr>
      <vt:lpstr>Where Did Paul Meet and Speak with Philosophers?  Answer One:  Acts 17  Answer Two:  Mars Hill (also known as the Areopagus)  </vt:lpstr>
      <vt:lpstr>Mars Hill = Areopagus</vt:lpstr>
      <vt:lpstr>Where is Mars Hill?  Athens</vt:lpstr>
      <vt:lpstr>Quotable Quotes:</vt:lpstr>
      <vt:lpstr>More Quotables: When Paul Witnesses to Stoics he actually quotes from ancient Stoic Philosophers</vt:lpstr>
      <vt:lpstr>Myth …</vt:lpstr>
      <vt:lpstr>… Busted</vt:lpstr>
      <vt:lpstr>Paul is thus a model of: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 on Mars Hill</dc:title>
  <dc:creator>Gunther Juncker</dc:creator>
  <cp:lastModifiedBy>Günther Juncker</cp:lastModifiedBy>
  <cp:revision>28</cp:revision>
  <cp:lastPrinted>2018-03-07T20:32:08Z</cp:lastPrinted>
  <dcterms:created xsi:type="dcterms:W3CDTF">2011-02-09T14:05:04Z</dcterms:created>
  <dcterms:modified xsi:type="dcterms:W3CDTF">2018-03-07T20:58:10Z</dcterms:modified>
</cp:coreProperties>
</file>